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13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9" autoAdjust="0"/>
  </p:normalViewPr>
  <p:slideViewPr>
    <p:cSldViewPr>
      <p:cViewPr>
        <p:scale>
          <a:sx n="90" d="100"/>
          <a:sy n="90" d="100"/>
        </p:scale>
        <p:origin x="-81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B92CF-62E4-48B8-BEA7-2BFE6FB6F590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FBEE-5A58-4F0C-9D2C-F20660EF2E8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788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FBEE-5A58-4F0C-9D2C-F20660EF2E8B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48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FFBEE-5A58-4F0C-9D2C-F20660EF2E8B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584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8ECC5C-2C68-458E-919D-C5EE8A0223D2}" type="datetimeFigureOut">
              <a:rPr lang="sr-Latn-RS" smtClean="0"/>
              <a:t>28.11.2016</a:t>
            </a:fld>
            <a:endParaRPr lang="sr-Latn-R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8E7687-43CC-46BB-B0BC-8C0995C7CE3E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A1%D0%B5%D0%B2%D0%B5%D1%80%D0%BD%D0%B0_%D0%94%D0%B0%D0%BB%D0%BC%D0%B0%D1%86%D0%B8%D1%98%D0%B0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94%D0%B0%D0%BB%D0%BC%D0%B0%D1%86%D0%B8%D1%98%D0%B0" TargetMode="External"/><Relationship Id="rId5" Type="http://schemas.openxmlformats.org/officeDocument/2006/relationships/hyperlink" Target="https://sr.wikipedia.org/wiki/%D0%A0%D0%B5%D0%BF%D1%83%D0%B1%D0%BB%D0%B8%D0%BA%D0%B0_%D0%A1%D1%80%D0%BF%D1%81%D0%BA%D0%B0_%D0%9A%D1%80%D0%B0%D1%98%D0%B8%D0%BD%D0%B0" TargetMode="External"/><Relationship Id="rId4" Type="http://schemas.openxmlformats.org/officeDocument/2006/relationships/hyperlink" Target="https://sr.wikipedia.org/wiki/%D0%A5%D1%80%D0%B2%D0%B0%D1%82%D1%81%D0%BA%D0%B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504" y="116632"/>
            <a:ext cx="9001000" cy="674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7992888" cy="792088"/>
          </a:xfrm>
        </p:spPr>
        <p:txBody>
          <a:bodyPr>
            <a:normAutofit/>
          </a:bodyPr>
          <a:lstStyle/>
          <a:p>
            <a:r>
              <a:rPr lang="sr-Cyrl-CS" dirty="0" smtClean="0">
                <a:solidFill>
                  <a:srgbClr val="131313"/>
                </a:solidFill>
              </a:rPr>
              <a:t>Катарина Судар,  </a:t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 smtClean="0">
                <a:solidFill>
                  <a:srgbClr val="131313"/>
                </a:solidFill>
              </a:rPr>
              <a:t>Милош Ћирић и Ања Хоџић </a:t>
            </a:r>
            <a:endParaRPr lang="sr-Latn-RS" dirty="0">
              <a:solidFill>
                <a:srgbClr val="13131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016224"/>
          </a:xfrm>
        </p:spPr>
        <p:txBody>
          <a:bodyPr/>
          <a:lstStyle/>
          <a:p>
            <a:r>
              <a:rPr lang="sr-Cyrl-CS" sz="7200" dirty="0" smtClean="0">
                <a:solidFill>
                  <a:srgbClr val="080808"/>
                </a:solidFill>
              </a:rPr>
              <a:t>Ропство </a:t>
            </a:r>
            <a:r>
              <a:rPr lang="sr-Cyrl-CS" sz="7200" dirty="0" smtClean="0">
                <a:solidFill>
                  <a:srgbClr val="131313"/>
                </a:solidFill>
              </a:rPr>
              <a:t>Јанковић</a:t>
            </a:r>
            <a:r>
              <a:rPr lang="sr-Cyrl-CS" sz="7200" dirty="0" smtClean="0"/>
              <a:t> </a:t>
            </a:r>
            <a:r>
              <a:rPr lang="sr-Cyrl-CS" sz="7200" dirty="0" smtClean="0">
                <a:solidFill>
                  <a:srgbClr val="080808"/>
                </a:solidFill>
              </a:rPr>
              <a:t>Стојана</a:t>
            </a:r>
            <a:endParaRPr lang="sr-Latn-RS" sz="72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65304"/>
          </a:xfrm>
        </p:spPr>
        <p:txBody>
          <a:bodyPr>
            <a:normAutofit/>
          </a:bodyPr>
          <a:lstStyle/>
          <a:p>
            <a:r>
              <a:rPr lang="sr-Cyrl-CS" sz="2800" dirty="0">
                <a:solidFill>
                  <a:srgbClr val="080808"/>
                </a:solidFill>
              </a:rPr>
              <a:t>-</a:t>
            </a:r>
            <a:r>
              <a:rPr lang="sr-Cyrl-CS" sz="4000" dirty="0" smtClean="0">
                <a:solidFill>
                  <a:srgbClr val="080808"/>
                </a:solidFill>
              </a:rPr>
              <a:t>Књижевни род: епика</a:t>
            </a:r>
            <a:br>
              <a:rPr lang="sr-Cyrl-CS" sz="4000" dirty="0" smtClean="0">
                <a:solidFill>
                  <a:srgbClr val="080808"/>
                </a:solidFill>
              </a:rPr>
            </a:br>
            <a:r>
              <a:rPr lang="sr-Cyrl-CS" sz="4000" dirty="0" smtClean="0">
                <a:solidFill>
                  <a:srgbClr val="080808"/>
                </a:solidFill>
              </a:rPr>
              <a:t> -Књижевна врста: </a:t>
            </a:r>
            <a:r>
              <a:rPr lang="sr-Cyrl-CS" sz="3600" dirty="0" smtClean="0">
                <a:solidFill>
                  <a:srgbClr val="080808"/>
                </a:solidFill>
              </a:rPr>
              <a:t>народна епска песма</a:t>
            </a:r>
            <a:r>
              <a:rPr lang="sr-Cyrl-CS" sz="4000" dirty="0" smtClean="0">
                <a:solidFill>
                  <a:srgbClr val="080808"/>
                </a:solidFill>
              </a:rPr>
              <a:t/>
            </a:r>
            <a:br>
              <a:rPr lang="sr-Cyrl-CS" sz="4000" dirty="0" smtClean="0">
                <a:solidFill>
                  <a:srgbClr val="080808"/>
                </a:solidFill>
              </a:rPr>
            </a:br>
            <a:r>
              <a:rPr lang="sr-Cyrl-CS" sz="4000" dirty="0" smtClean="0">
                <a:solidFill>
                  <a:srgbClr val="080808"/>
                </a:solidFill>
              </a:rPr>
              <a:t>-Врста стиха: </a:t>
            </a:r>
            <a:r>
              <a:rPr lang="sr-Cyrl-CS" sz="3200" dirty="0" smtClean="0">
                <a:solidFill>
                  <a:srgbClr val="080808"/>
                </a:solidFill>
              </a:rPr>
              <a:t>десетерац</a:t>
            </a:r>
            <a:r>
              <a:rPr lang="sr-Cyrl-CS" sz="4000" dirty="0" smtClean="0">
                <a:solidFill>
                  <a:srgbClr val="080808"/>
                </a:solidFill>
              </a:rPr>
              <a:t> </a:t>
            </a:r>
            <a:br>
              <a:rPr lang="sr-Cyrl-CS" sz="4000" dirty="0" smtClean="0">
                <a:solidFill>
                  <a:srgbClr val="080808"/>
                </a:solidFill>
              </a:rPr>
            </a:br>
            <a:r>
              <a:rPr lang="sr-Cyrl-CS" sz="4000" dirty="0" smtClean="0">
                <a:solidFill>
                  <a:srgbClr val="080808"/>
                </a:solidFill>
              </a:rPr>
              <a:t>- </a:t>
            </a:r>
            <a:r>
              <a:rPr lang="sr-Latn-RS" sz="4000" dirty="0" smtClean="0">
                <a:solidFill>
                  <a:srgbClr val="080808"/>
                </a:solidFill>
              </a:rPr>
              <a:t>B</a:t>
            </a:r>
            <a:r>
              <a:rPr lang="sr-Cyrl-CS" sz="4000" dirty="0" smtClean="0">
                <a:solidFill>
                  <a:srgbClr val="080808"/>
                </a:solidFill>
              </a:rPr>
              <a:t>реме радње: </a:t>
            </a:r>
            <a:r>
              <a:rPr lang="sr-Cyrl-CS" sz="3200" dirty="0" smtClean="0">
                <a:solidFill>
                  <a:srgbClr val="080808"/>
                </a:solidFill>
              </a:rPr>
              <a:t>у доба туске-османлијске власти.</a:t>
            </a:r>
            <a:br>
              <a:rPr lang="sr-Cyrl-CS" sz="3200" dirty="0" smtClean="0">
                <a:solidFill>
                  <a:srgbClr val="080808"/>
                </a:solidFill>
              </a:rPr>
            </a:br>
            <a:r>
              <a:rPr lang="sr-Cyrl-CS" sz="4000" dirty="0" smtClean="0">
                <a:solidFill>
                  <a:srgbClr val="080808"/>
                </a:solidFill>
              </a:rPr>
              <a:t>-Тема: </a:t>
            </a:r>
            <a:r>
              <a:rPr lang="sr-Cyrl-CS" sz="3200" dirty="0" smtClean="0">
                <a:solidFill>
                  <a:srgbClr val="080808"/>
                </a:solidFill>
              </a:rPr>
              <a:t>Наш јунак након скоро десет година проведен у Туском </a:t>
            </a:r>
            <a:r>
              <a:rPr lang="sr-Cyrl-CS" sz="3200" dirty="0" smtClean="0">
                <a:solidFill>
                  <a:srgbClr val="080808"/>
                </a:solidFill>
              </a:rPr>
              <a:t>ро</a:t>
            </a:r>
            <a:r>
              <a:rPr lang="sr-Cyrl-RS" sz="3200" dirty="0" smtClean="0">
                <a:solidFill>
                  <a:srgbClr val="080808"/>
                </a:solidFill>
              </a:rPr>
              <a:t>п</a:t>
            </a:r>
            <a:r>
              <a:rPr lang="sr-Cyrl-CS" sz="3200" dirty="0" smtClean="0">
                <a:solidFill>
                  <a:srgbClr val="080808"/>
                </a:solidFill>
              </a:rPr>
              <a:t>ству </a:t>
            </a:r>
            <a:r>
              <a:rPr lang="sr-Cyrl-CS" sz="3200" dirty="0" smtClean="0">
                <a:solidFill>
                  <a:srgbClr val="080808"/>
                </a:solidFill>
              </a:rPr>
              <a:t>стиже кући на дан кад се његова жена, мислећи да је </a:t>
            </a:r>
            <a:r>
              <a:rPr lang="sr-Cyrl-CS" sz="3200" dirty="0" smtClean="0">
                <a:solidFill>
                  <a:srgbClr val="080808"/>
                </a:solidFill>
              </a:rPr>
              <a:t>мртав, </a:t>
            </a:r>
            <a:r>
              <a:rPr lang="sr-Cyrl-CS" sz="3200" dirty="0" smtClean="0">
                <a:solidFill>
                  <a:srgbClr val="080808"/>
                </a:solidFill>
              </a:rPr>
              <a:t>преудаје</a:t>
            </a:r>
            <a:r>
              <a:rPr lang="sr-Cyrl-CS" sz="4000" dirty="0" smtClean="0">
                <a:solidFill>
                  <a:srgbClr val="080808"/>
                </a:solidFill>
              </a:rPr>
              <a:t>.</a:t>
            </a:r>
            <a:endParaRPr lang="sr-Latn-RS" sz="40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45624" cy="4896544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rgbClr val="080808"/>
                </a:solidFill>
              </a:rPr>
              <a:t>-Главни ликови: </a:t>
            </a:r>
            <a:r>
              <a:rPr lang="sr-Cyrl-CS" sz="3600" dirty="0" smtClean="0">
                <a:solidFill>
                  <a:srgbClr val="080808"/>
                </a:solidFill>
              </a:rPr>
              <a:t>Јанковић Стојан, </a:t>
            </a:r>
            <a:br>
              <a:rPr lang="sr-Cyrl-CS" sz="3600" dirty="0" smtClean="0">
                <a:solidFill>
                  <a:srgbClr val="080808"/>
                </a:solidFill>
              </a:rPr>
            </a:br>
            <a:r>
              <a:rPr lang="sr-Cyrl-CS" sz="3600" dirty="0" smtClean="0">
                <a:solidFill>
                  <a:srgbClr val="080808"/>
                </a:solidFill>
              </a:rPr>
              <a:t>Смиљанић Илија и Стојанова љуба.</a:t>
            </a:r>
            <a:br>
              <a:rPr lang="sr-Cyrl-CS" sz="3600" dirty="0" smtClean="0">
                <a:solidFill>
                  <a:srgbClr val="080808"/>
                </a:solidFill>
              </a:rPr>
            </a:br>
            <a:r>
              <a:rPr lang="sr-Cyrl-CS" dirty="0" smtClean="0">
                <a:solidFill>
                  <a:srgbClr val="080808"/>
                </a:solidFill>
              </a:rPr>
              <a:t/>
            </a:r>
            <a:br>
              <a:rPr lang="sr-Cyrl-CS" dirty="0" smtClean="0">
                <a:solidFill>
                  <a:srgbClr val="080808"/>
                </a:solidFill>
              </a:rPr>
            </a:br>
            <a:r>
              <a:rPr lang="sr-Cyrl-CS" dirty="0" smtClean="0">
                <a:solidFill>
                  <a:srgbClr val="080808"/>
                </a:solidFill>
              </a:rPr>
              <a:t>-Споредни ликови: </a:t>
            </a:r>
            <a:r>
              <a:rPr lang="sr-Cyrl-CS" sz="3600" dirty="0" smtClean="0">
                <a:solidFill>
                  <a:srgbClr val="080808"/>
                </a:solidFill>
              </a:rPr>
              <a:t>Мајка </a:t>
            </a:r>
            <a:r>
              <a:rPr lang="sr-Cyrl-CS" sz="3600" dirty="0" smtClean="0">
                <a:solidFill>
                  <a:srgbClr val="080808"/>
                </a:solidFill>
              </a:rPr>
              <a:t>Стојанова, </a:t>
            </a:r>
            <a:r>
              <a:rPr lang="sr-Cyrl-CS" sz="3600" dirty="0" smtClean="0">
                <a:solidFill>
                  <a:srgbClr val="080808"/>
                </a:solidFill>
              </a:rPr>
              <a:t>сватови и сеја Стојанова. </a:t>
            </a:r>
            <a:br>
              <a:rPr lang="sr-Cyrl-CS" sz="3600" dirty="0" smtClean="0">
                <a:solidFill>
                  <a:srgbClr val="080808"/>
                </a:solidFill>
              </a:rPr>
            </a:br>
            <a:r>
              <a:rPr lang="sr-Cyrl-CS" dirty="0" smtClean="0">
                <a:solidFill>
                  <a:srgbClr val="080808"/>
                </a:solidFill>
              </a:rPr>
              <a:t/>
            </a:r>
            <a:br>
              <a:rPr lang="sr-Cyrl-CS" dirty="0" smtClean="0">
                <a:solidFill>
                  <a:srgbClr val="080808"/>
                </a:solidFill>
              </a:rPr>
            </a:br>
            <a:r>
              <a:rPr lang="sr-Cyrl-CS" dirty="0" smtClean="0">
                <a:solidFill>
                  <a:srgbClr val="080808"/>
                </a:solidFill>
              </a:rPr>
              <a:t>-Особине главног лика:  </a:t>
            </a:r>
            <a:r>
              <a:rPr lang="sr-Cyrl-CS" sz="3600" dirty="0" smtClean="0">
                <a:solidFill>
                  <a:srgbClr val="080808"/>
                </a:solidFill>
              </a:rPr>
              <a:t>храбар, мудар, сталожен, великодушан, увиђајан, поштен.</a:t>
            </a:r>
            <a:endParaRPr lang="sr-Latn-RS" sz="36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7992888" cy="3172841"/>
          </a:xfrm>
          <a:ln w="12700">
            <a:solidFill>
              <a:srgbClr val="00B0F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640960" cy="2808312"/>
          </a:xfrm>
        </p:spPr>
        <p:txBody>
          <a:bodyPr/>
          <a:lstStyle/>
          <a:p>
            <a:r>
              <a:rPr lang="sr-Latn-RS" sz="2800" dirty="0" smtClean="0">
                <a:solidFill>
                  <a:srgbClr val="131313"/>
                </a:solidFill>
              </a:rPr>
              <a:t>-</a:t>
            </a:r>
            <a:r>
              <a:rPr lang="sr-Cyrl-CS" sz="2800" dirty="0" smtClean="0">
                <a:solidFill>
                  <a:srgbClr val="131313"/>
                </a:solidFill>
              </a:rPr>
              <a:t>Место радње: Стамбол, Котаре равне </a:t>
            </a:r>
            <a:r>
              <a:rPr lang="sr-Latn-RS" sz="2800" dirty="0" smtClean="0">
                <a:solidFill>
                  <a:srgbClr val="131313"/>
                </a:solidFill>
              </a:rPr>
              <a:t>- </a:t>
            </a:r>
            <a:r>
              <a:rPr lang="ru-RU" sz="2800" dirty="0" smtClean="0">
                <a:effectLst/>
              </a:rPr>
              <a:t>географска </a:t>
            </a:r>
            <a:r>
              <a:rPr lang="ru-RU" sz="2800" dirty="0">
                <a:effectLst/>
              </a:rPr>
              <a:t>целина </a:t>
            </a:r>
            <a:r>
              <a:rPr lang="ru-RU" sz="2800" dirty="0">
                <a:effectLst/>
                <a:hlinkClick r:id="rId3" tooltip="Северна Далмација"/>
              </a:rPr>
              <a:t>северне Далмације</a:t>
            </a:r>
            <a:r>
              <a:rPr lang="ru-RU" sz="2800" dirty="0">
                <a:effectLst/>
              </a:rPr>
              <a:t> у </a:t>
            </a:r>
            <a:r>
              <a:rPr lang="ru-RU" sz="2800" dirty="0">
                <a:effectLst/>
                <a:hlinkClick r:id="rId4" tooltip="Хрватска"/>
              </a:rPr>
              <a:t>републици Хрватској</a:t>
            </a:r>
            <a:r>
              <a:rPr lang="ru-RU" sz="2800" dirty="0">
                <a:effectLst/>
              </a:rPr>
              <a:t> (некада у саставу </a:t>
            </a:r>
            <a:r>
              <a:rPr lang="ru-RU" sz="2800" dirty="0">
                <a:effectLst/>
                <a:hlinkClick r:id="rId5" tooltip="Република Српска Крајина"/>
              </a:rPr>
              <a:t>Републике Српске Крајине</a:t>
            </a:r>
            <a:r>
              <a:rPr lang="ru-RU" sz="2800" dirty="0">
                <a:effectLst/>
              </a:rPr>
              <a:t>) и представљају најплоднији део </a:t>
            </a:r>
            <a:r>
              <a:rPr lang="ru-RU" sz="2800" dirty="0">
                <a:effectLst/>
                <a:hlinkClick r:id="rId6" tooltip="Далмација"/>
              </a:rPr>
              <a:t>далматинског </a:t>
            </a:r>
            <a:r>
              <a:rPr lang="ru-RU" sz="2800" dirty="0" smtClean="0">
                <a:effectLst/>
                <a:hlinkClick r:id="rId6" tooltip="Далмација"/>
              </a:rPr>
              <a:t>приморја</a:t>
            </a:r>
            <a:r>
              <a:rPr lang="ru-RU" dirty="0" smtClean="0">
                <a:effectLst/>
              </a:rPr>
              <a:t>.</a:t>
            </a:r>
            <a:endParaRPr lang="sr-Latn-RS" dirty="0">
              <a:solidFill>
                <a:srgbClr val="13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305800" cy="3888432"/>
          </a:xfrm>
        </p:spPr>
        <p:txBody>
          <a:bodyPr/>
          <a:lstStyle/>
          <a:p>
            <a:pPr algn="l"/>
            <a:r>
              <a:rPr lang="sr-Cyrl-CS" sz="3600" dirty="0" smtClean="0">
                <a:solidFill>
                  <a:schemeClr val="bg1"/>
                </a:solidFill>
              </a:rPr>
              <a:t>1.Р</a:t>
            </a:r>
            <a:r>
              <a:rPr lang="sr-Cyrl-CS" sz="2800" dirty="0" smtClean="0">
                <a:solidFill>
                  <a:schemeClr val="bg1"/>
                </a:solidFill>
              </a:rPr>
              <a:t>опство </a:t>
            </a:r>
            <a:r>
              <a:rPr lang="sr-Cyrl-CS" sz="2800" dirty="0" smtClean="0">
                <a:solidFill>
                  <a:schemeClr val="bg1"/>
                </a:solidFill>
              </a:rPr>
              <a:t>Јанковић Стојана и Смиљанић Илије.</a:t>
            </a:r>
            <a:br>
              <a:rPr lang="sr-Cyrl-CS" sz="2800" dirty="0" smtClean="0">
                <a:solidFill>
                  <a:schemeClr val="bg1"/>
                </a:solidFill>
              </a:rPr>
            </a:br>
            <a:r>
              <a:rPr lang="sr-Cyrl-CS" sz="2800" dirty="0" smtClean="0">
                <a:solidFill>
                  <a:schemeClr val="bg1"/>
                </a:solidFill>
              </a:rPr>
              <a:t>2.Бекство </a:t>
            </a:r>
            <a:r>
              <a:rPr lang="sr-Cyrl-CS" sz="2800" dirty="0" smtClean="0">
                <a:solidFill>
                  <a:schemeClr val="bg1"/>
                </a:solidFill>
              </a:rPr>
              <a:t>Јанковић Стојана и Смиљањић Илије.</a:t>
            </a:r>
            <a:br>
              <a:rPr lang="sr-Cyrl-CS" sz="2800" dirty="0" smtClean="0">
                <a:solidFill>
                  <a:schemeClr val="bg1"/>
                </a:solidFill>
              </a:rPr>
            </a:br>
            <a:r>
              <a:rPr lang="sr-Cyrl-CS" sz="2800" dirty="0" smtClean="0">
                <a:solidFill>
                  <a:schemeClr val="bg1"/>
                </a:solidFill>
              </a:rPr>
              <a:t>3. Сусрет </a:t>
            </a:r>
            <a:r>
              <a:rPr lang="sr-Cyrl-CS" sz="2800" dirty="0" smtClean="0">
                <a:solidFill>
                  <a:schemeClr val="bg1"/>
                </a:solidFill>
              </a:rPr>
              <a:t>Јанковић Стојана и његове мајке.</a:t>
            </a:r>
            <a:br>
              <a:rPr lang="sr-Cyrl-CS" sz="2800" dirty="0" smtClean="0">
                <a:solidFill>
                  <a:schemeClr val="bg1"/>
                </a:solidFill>
              </a:rPr>
            </a:br>
            <a:r>
              <a:rPr lang="sr-Cyrl-CS" sz="2800" dirty="0" smtClean="0">
                <a:solidFill>
                  <a:schemeClr val="bg1"/>
                </a:solidFill>
              </a:rPr>
              <a:t>4. Долазак </a:t>
            </a:r>
            <a:r>
              <a:rPr lang="sr-Cyrl-CS" sz="2800" dirty="0" smtClean="0">
                <a:solidFill>
                  <a:schemeClr val="bg1"/>
                </a:solidFill>
              </a:rPr>
              <a:t>Стојана на венчање </a:t>
            </a:r>
            <a:r>
              <a:rPr lang="sr-Cyrl-CS" sz="2800" dirty="0" smtClean="0">
                <a:solidFill>
                  <a:schemeClr val="bg1"/>
                </a:solidFill>
              </a:rPr>
              <a:t>своје</a:t>
            </a:r>
            <a:r>
              <a:rPr lang="sr-Cyrl-CS" sz="2800" dirty="0" smtClean="0">
                <a:solidFill>
                  <a:schemeClr val="bg1"/>
                </a:solidFill>
              </a:rPr>
              <a:t> </a:t>
            </a:r>
            <a:r>
              <a:rPr lang="sr-Cyrl-CS" sz="2800" dirty="0" smtClean="0">
                <a:solidFill>
                  <a:schemeClr val="bg1"/>
                </a:solidFill>
              </a:rPr>
              <a:t>жене.</a:t>
            </a:r>
            <a:br>
              <a:rPr lang="sr-Cyrl-CS" sz="2800" dirty="0" smtClean="0">
                <a:solidFill>
                  <a:schemeClr val="bg1"/>
                </a:solidFill>
              </a:rPr>
            </a:br>
            <a:r>
              <a:rPr lang="sr-Cyrl-CS" sz="2800" dirty="0" smtClean="0">
                <a:solidFill>
                  <a:schemeClr val="bg1"/>
                </a:solidFill>
              </a:rPr>
              <a:t>5. Стојан </a:t>
            </a:r>
            <a:r>
              <a:rPr lang="sr-Cyrl-CS" sz="2800" dirty="0" smtClean="0">
                <a:solidFill>
                  <a:schemeClr val="bg1"/>
                </a:solidFill>
              </a:rPr>
              <a:t>је на посебан начин показао својој жени да је то он.</a:t>
            </a:r>
            <a:br>
              <a:rPr lang="sr-Cyrl-CS" sz="2800" dirty="0" smtClean="0">
                <a:solidFill>
                  <a:schemeClr val="bg1"/>
                </a:solidFill>
              </a:rPr>
            </a:br>
            <a:r>
              <a:rPr lang="sr-Cyrl-CS" sz="3600" dirty="0" smtClean="0">
                <a:solidFill>
                  <a:schemeClr val="bg1"/>
                </a:solidFill>
              </a:rPr>
              <a:t/>
            </a:r>
            <a:br>
              <a:rPr lang="sr-Cyrl-CS" sz="3600" dirty="0" smtClean="0">
                <a:solidFill>
                  <a:schemeClr val="bg1"/>
                </a:solidFill>
              </a:rPr>
            </a:br>
            <a:r>
              <a:rPr lang="sr-Cyrl-CS" sz="3600" dirty="0" smtClean="0">
                <a:solidFill>
                  <a:schemeClr val="bg1"/>
                </a:solidFill>
              </a:rPr>
              <a:t/>
            </a:r>
            <a:br>
              <a:rPr lang="sr-Cyrl-CS" sz="3600" dirty="0" smtClean="0">
                <a:solidFill>
                  <a:schemeClr val="bg1"/>
                </a:solidFill>
              </a:rPr>
            </a:br>
            <a:r>
              <a:rPr lang="sr-Cyrl-CS" sz="3600" dirty="0" smtClean="0">
                <a:solidFill>
                  <a:srgbClr val="131313"/>
                </a:solidFill>
              </a:rPr>
              <a:t/>
            </a:r>
            <a:br>
              <a:rPr lang="sr-Cyrl-CS" sz="3600" dirty="0" smtClean="0">
                <a:solidFill>
                  <a:srgbClr val="131313"/>
                </a:solidFill>
              </a:rPr>
            </a:br>
            <a:endParaRPr lang="sr-Latn-RS" sz="6600" dirty="0">
              <a:solidFill>
                <a:srgbClr val="08080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305800" cy="936104"/>
          </a:xfrm>
        </p:spPr>
        <p:txBody>
          <a:bodyPr/>
          <a:lstStyle/>
          <a:p>
            <a:r>
              <a:rPr lang="sr-Cyrl-CS" dirty="0" smtClean="0">
                <a:solidFill>
                  <a:srgbClr val="080808"/>
                </a:solidFill>
              </a:rPr>
              <a:t> </a:t>
            </a:r>
            <a:r>
              <a:rPr lang="sr-Cyrl-CS" dirty="0" smtClean="0">
                <a:solidFill>
                  <a:srgbClr val="080808"/>
                </a:solidFill>
              </a:rPr>
              <a:t/>
            </a:r>
            <a:br>
              <a:rPr lang="sr-Cyrl-CS" dirty="0" smtClean="0">
                <a:solidFill>
                  <a:srgbClr val="080808"/>
                </a:solidFill>
              </a:rPr>
            </a:br>
            <a:r>
              <a:rPr lang="sr-Cyrl-CS" dirty="0" smtClean="0">
                <a:solidFill>
                  <a:srgbClr val="080808"/>
                </a:solidFill>
              </a:rPr>
              <a:t>Композиционе целине</a:t>
            </a:r>
            <a:endParaRPr lang="sr-Latn-R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1556792"/>
            <a:ext cx="8741543" cy="5400600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>
                <a:solidFill>
                  <a:srgbClr val="131313"/>
                </a:solidFill>
              </a:rPr>
              <a:t/>
            </a:r>
            <a:br>
              <a:rPr lang="sr-Cyrl-CS" dirty="0">
                <a:solidFill>
                  <a:srgbClr val="131313"/>
                </a:solidFill>
              </a:rPr>
            </a:br>
            <a:r>
              <a:rPr lang="sr-Cyrl-CS" dirty="0">
                <a:solidFill>
                  <a:srgbClr val="131313"/>
                </a:solidFill>
              </a:rPr>
              <a:t/>
            </a:r>
            <a:br>
              <a:rPr lang="sr-Cyrl-CS" dirty="0">
                <a:solidFill>
                  <a:srgbClr val="131313"/>
                </a:solidFill>
              </a:rPr>
            </a:br>
            <a:r>
              <a:rPr lang="sr-Cyrl-CS" dirty="0">
                <a:solidFill>
                  <a:srgbClr val="131313"/>
                </a:solidFill>
              </a:rPr>
              <a:t/>
            </a:r>
            <a:br>
              <a:rPr lang="sr-Cyrl-CS" dirty="0">
                <a:solidFill>
                  <a:srgbClr val="131313"/>
                </a:solidFill>
              </a:rPr>
            </a:br>
            <a:r>
              <a:rPr lang="sr-Cyrl-CS" sz="3100" dirty="0" smtClean="0">
                <a:solidFill>
                  <a:srgbClr val="131313"/>
                </a:solidFill>
              </a:rPr>
              <a:t>6. Долазак  </a:t>
            </a:r>
            <a:r>
              <a:rPr lang="sr-Cyrl-CS" sz="3100" dirty="0">
                <a:solidFill>
                  <a:srgbClr val="131313"/>
                </a:solidFill>
              </a:rPr>
              <a:t>његове  сестре  и  Стојан  дарује  сватове.</a:t>
            </a:r>
            <a:br>
              <a:rPr lang="sr-Cyrl-CS" sz="3100" dirty="0">
                <a:solidFill>
                  <a:srgbClr val="131313"/>
                </a:solidFill>
              </a:rPr>
            </a:br>
            <a:r>
              <a:rPr lang="sr-Cyrl-CS" sz="3100" dirty="0" smtClean="0">
                <a:solidFill>
                  <a:srgbClr val="131313"/>
                </a:solidFill>
              </a:rPr>
              <a:t>7. Мајка </a:t>
            </a:r>
            <a:r>
              <a:rPr lang="sr-Cyrl-CS" sz="3100" dirty="0">
                <a:solidFill>
                  <a:srgbClr val="131313"/>
                </a:solidFill>
              </a:rPr>
              <a:t>препознаје Стојана  </a:t>
            </a:r>
            <a:r>
              <a:rPr lang="sr-Cyrl-CS" sz="3100" dirty="0" smtClean="0">
                <a:solidFill>
                  <a:srgbClr val="131313"/>
                </a:solidFill>
              </a:rPr>
              <a:t>и</a:t>
            </a:r>
            <a:br>
              <a:rPr lang="sr-Cyrl-CS" sz="3100" dirty="0" smtClean="0">
                <a:solidFill>
                  <a:srgbClr val="131313"/>
                </a:solidFill>
              </a:rPr>
            </a:br>
            <a:r>
              <a:rPr lang="sr-Cyrl-CS" sz="3100" dirty="0" smtClean="0">
                <a:solidFill>
                  <a:srgbClr val="131313"/>
                </a:solidFill>
              </a:rPr>
              <a:t>умире </a:t>
            </a:r>
            <a:r>
              <a:rPr lang="sr-Cyrl-CS" sz="3100" dirty="0">
                <a:solidFill>
                  <a:srgbClr val="131313"/>
                </a:solidFill>
              </a:rPr>
              <a:t>од </a:t>
            </a:r>
            <a:r>
              <a:rPr lang="sr-Cyrl-CS" sz="3100" dirty="0" smtClean="0">
                <a:solidFill>
                  <a:srgbClr val="131313"/>
                </a:solidFill>
              </a:rPr>
              <a:t>узбуђења.</a:t>
            </a: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endParaRPr lang="sr-Latn-RS" dirty="0">
              <a:solidFill>
                <a:srgbClr val="13131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24944"/>
            <a:ext cx="7009750" cy="30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4509120"/>
          </a:xfrm>
        </p:spPr>
        <p:txBody>
          <a:bodyPr>
            <a:normAutofit/>
          </a:bodyPr>
          <a:lstStyle/>
          <a:p>
            <a:pPr algn="ctr"/>
            <a:r>
              <a:rPr lang="sr-Cyrl-CS" dirty="0" smtClean="0">
                <a:solidFill>
                  <a:srgbClr val="080808"/>
                </a:solidFill>
              </a:rPr>
              <a:t>Занимљивости: </a:t>
            </a:r>
            <a:br>
              <a:rPr lang="sr-Cyrl-CS" dirty="0" smtClean="0">
                <a:solidFill>
                  <a:srgbClr val="080808"/>
                </a:solidFill>
              </a:rPr>
            </a:br>
            <a:r>
              <a:rPr lang="sr-Cyrl-CS" sz="3200" dirty="0" smtClean="0">
                <a:solidFill>
                  <a:srgbClr val="080808"/>
                </a:solidFill>
              </a:rPr>
              <a:t>Основни мотив песме је опште познат </a:t>
            </a:r>
            <a:r>
              <a:rPr lang="sr-Cyrl-CS" sz="3200" dirty="0" smtClean="0">
                <a:solidFill>
                  <a:srgbClr val="080808"/>
                </a:solidFill>
              </a:rPr>
              <a:t>по Одисеју</a:t>
            </a:r>
            <a:r>
              <a:rPr lang="sr-Cyrl-CS" sz="3200" dirty="0" smtClean="0">
                <a:solidFill>
                  <a:srgbClr val="080808"/>
                </a:solidFill>
              </a:rPr>
              <a:t>.</a:t>
            </a:r>
            <a:br>
              <a:rPr lang="sr-Cyrl-CS" sz="3200" dirty="0" smtClean="0">
                <a:solidFill>
                  <a:srgbClr val="080808"/>
                </a:solidFill>
              </a:rPr>
            </a:br>
            <a:r>
              <a:rPr lang="sr-Cyrl-CS" sz="3200" dirty="0" smtClean="0">
                <a:solidFill>
                  <a:srgbClr val="080808"/>
                </a:solidFill>
              </a:rPr>
              <a:t>Стојан Јанковић и један </a:t>
            </a:r>
            <a:r>
              <a:rPr lang="sr-Cyrl-CS" sz="3200" dirty="0" smtClean="0">
                <a:solidFill>
                  <a:srgbClr val="080808"/>
                </a:solidFill>
              </a:rPr>
              <a:t>ускок </a:t>
            </a:r>
            <a:r>
              <a:rPr lang="sr-Cyrl-CS" sz="3200" dirty="0" smtClean="0">
                <a:solidFill>
                  <a:srgbClr val="080808"/>
                </a:solidFill>
              </a:rPr>
              <a:t>од рода Миљковића провели су заиста у </a:t>
            </a:r>
            <a:r>
              <a:rPr lang="sr-Cyrl-CS" sz="3200" dirty="0" smtClean="0">
                <a:solidFill>
                  <a:srgbClr val="080808"/>
                </a:solidFill>
              </a:rPr>
              <a:t>турском ропству </a:t>
            </a:r>
            <a:r>
              <a:rPr lang="sr-Cyrl-CS" sz="3200" dirty="0" smtClean="0">
                <a:solidFill>
                  <a:srgbClr val="080808"/>
                </a:solidFill>
              </a:rPr>
              <a:t>четрнаест </a:t>
            </a:r>
            <a:r>
              <a:rPr lang="sr-Cyrl-CS" sz="3200" dirty="0" smtClean="0">
                <a:solidFill>
                  <a:srgbClr val="080808"/>
                </a:solidFill>
              </a:rPr>
              <a:t>месеци</a:t>
            </a:r>
            <a:r>
              <a:rPr lang="sr-Cyrl-CS" sz="3200" dirty="0" smtClean="0">
                <a:solidFill>
                  <a:srgbClr val="080808"/>
                </a:solidFill>
              </a:rPr>
              <a:t>, ова историјска чињеница доприноси </a:t>
            </a:r>
            <a:r>
              <a:rPr lang="sr-Cyrl-CS" sz="3200" dirty="0" smtClean="0">
                <a:solidFill>
                  <a:srgbClr val="080808"/>
                </a:solidFill>
              </a:rPr>
              <a:t>могућности везивања </a:t>
            </a:r>
            <a:r>
              <a:rPr lang="sr-Cyrl-CS" sz="3200" dirty="0" smtClean="0">
                <a:solidFill>
                  <a:srgbClr val="080808"/>
                </a:solidFill>
              </a:rPr>
              <a:t>мотива о дуго одсутном мужу.</a:t>
            </a:r>
            <a:endParaRPr lang="sr-Latn-RS" sz="32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4952"/>
          </a:xfrm>
        </p:spPr>
        <p:txBody>
          <a:bodyPr>
            <a:normAutofit/>
          </a:bodyPr>
          <a:lstStyle/>
          <a:p>
            <a:pPr algn="ctr"/>
            <a:r>
              <a:rPr lang="sr-Cyrl-CS" u="sng" dirty="0" smtClean="0">
                <a:solidFill>
                  <a:srgbClr val="131313"/>
                </a:solidFill>
              </a:rPr>
              <a:t>Стилске </a:t>
            </a:r>
            <a:r>
              <a:rPr lang="sr-Cyrl-CS" u="sng" dirty="0" smtClean="0">
                <a:solidFill>
                  <a:srgbClr val="131313"/>
                </a:solidFill>
              </a:rPr>
              <a:t>фигуре </a:t>
            </a: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 smtClean="0">
                <a:solidFill>
                  <a:srgbClr val="131313"/>
                </a:solidFill>
              </a:rPr>
              <a:t>Алегорија: </a:t>
            </a:r>
            <a:r>
              <a:rPr lang="sr-Cyrl-CS" dirty="0" smtClean="0">
                <a:solidFill>
                  <a:srgbClr val="131313"/>
                </a:solidFill>
              </a:rPr>
              <a:t>„</a:t>
            </a:r>
            <a:r>
              <a:rPr lang="sr-Cyrl-CS" sz="3600" dirty="0" smtClean="0">
                <a:solidFill>
                  <a:srgbClr val="131313"/>
                </a:solidFill>
              </a:rPr>
              <a:t>Вила </a:t>
            </a:r>
            <a:r>
              <a:rPr lang="sr-Cyrl-CS" sz="3600" dirty="0" smtClean="0">
                <a:solidFill>
                  <a:srgbClr val="131313"/>
                </a:solidFill>
              </a:rPr>
              <a:t>гњиздо тица ластавица вила га је за девет година а јутрос га поче да </a:t>
            </a:r>
            <a:r>
              <a:rPr lang="sr-Cyrl-CS" sz="3600" dirty="0" smtClean="0">
                <a:solidFill>
                  <a:srgbClr val="131313"/>
                </a:solidFill>
              </a:rPr>
              <a:t>развија.Долети </a:t>
            </a:r>
            <a:r>
              <a:rPr lang="sr-Cyrl-CS" sz="3600" dirty="0" smtClean="0">
                <a:solidFill>
                  <a:srgbClr val="131313"/>
                </a:solidFill>
              </a:rPr>
              <a:t>јој сив-зелен соколе од столице цара честитога па јој не да гњиздо да развија</a:t>
            </a:r>
            <a:r>
              <a:rPr lang="sr-Cyrl-CS" sz="3600" dirty="0" smtClean="0">
                <a:solidFill>
                  <a:srgbClr val="131313"/>
                </a:solidFill>
              </a:rPr>
              <a:t>.“ </a:t>
            </a: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r>
              <a:rPr lang="sr-Cyrl-CS" dirty="0" smtClean="0">
                <a:solidFill>
                  <a:srgbClr val="131313"/>
                </a:solidFill>
              </a:rPr>
              <a:t>Метафора</a:t>
            </a:r>
            <a:r>
              <a:rPr lang="sr-Cyrl-CS" dirty="0" smtClean="0">
                <a:solidFill>
                  <a:srgbClr val="131313"/>
                </a:solidFill>
              </a:rPr>
              <a:t>: </a:t>
            </a:r>
            <a:r>
              <a:rPr lang="sr-Cyrl-CS" dirty="0" smtClean="0">
                <a:solidFill>
                  <a:srgbClr val="131313"/>
                </a:solidFill>
              </a:rPr>
              <a:t>„</a:t>
            </a:r>
            <a:r>
              <a:rPr lang="sr-Cyrl-CS" sz="3600" dirty="0" smtClean="0">
                <a:solidFill>
                  <a:srgbClr val="131313"/>
                </a:solidFill>
              </a:rPr>
              <a:t>Снао Јело, неношено злато!“ </a:t>
            </a:r>
            <a:r>
              <a:rPr lang="sr-Cyrl-CS" dirty="0" smtClean="0">
                <a:solidFill>
                  <a:srgbClr val="131313"/>
                </a:solidFill>
              </a:rPr>
              <a:t/>
            </a:r>
            <a:br>
              <a:rPr lang="sr-Cyrl-CS" dirty="0" smtClean="0">
                <a:solidFill>
                  <a:srgbClr val="131313"/>
                </a:solidFill>
              </a:rPr>
            </a:br>
            <a:endParaRPr lang="sr-Latn-RS" dirty="0">
              <a:solidFill>
                <a:srgbClr val="13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Хвала на пажњи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Презентација је направљена за потребе редовне наставе српског језика. Аутори: Катарина Судар, Ања Хоџић и Милош Ћирић, ученици 7/3 школске 2016/17. године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21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238</TotalTime>
  <Words>73</Words>
  <Application>Microsoft Office PowerPoint</Application>
  <PresentationFormat>On-screen Show (4:3)</PresentationFormat>
  <Paragraphs>14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Ропство Јанковић Стојана</vt:lpstr>
      <vt:lpstr>-Књижевни род: епика  -Књижевна врста: народна епска песма -Врста стиха: десетерац  - Bреме радње: у доба туске-османлијске власти. -Тема: Наш јунак након скоро десет година проведен у Туском ропству стиже кући на дан кад се његова жена, мислећи да је мртав, преудаје.</vt:lpstr>
      <vt:lpstr>-Главни ликови: Јанковић Стојан,  Смиљанић Илија и Стојанова љуба.  -Споредни ликови: Мајка Стојанова, сватови и сеја Стојанова.   -Особине главног лика:  храбар, мудар, сталожен, великодушан, увиђајан, поштен.</vt:lpstr>
      <vt:lpstr>-Место радње: Стамбол, Котаре равне - географска целина северне Далмације у републици Хрватској (некада у саставу Републике Српске Крајине) и представљају најплоднији део далматинског приморја.</vt:lpstr>
      <vt:lpstr>  Композиционе целине</vt:lpstr>
      <vt:lpstr>     6. Долазак  његове  сестре  и  Стојан  дарује  сватове. 7. Мајка препознаје Стојана  и умире од узбуђења.        </vt:lpstr>
      <vt:lpstr>Занимљивости:  Основни мотив песме је опште познат по Одисеју. Стојан Јанковић и један ускок од рода Миљковића провели су заиста у турском ропству четрнаест месеци, ова историјска чињеница доприноси могућности везивања мотива о дуго одсутном мужу.</vt:lpstr>
      <vt:lpstr>Стилске фигуре  Алегорија: „Вила гњиздо тица ластавица вила га је за девет година а јутрос га поче да развија.Долети јој сив-зелен соколе од столице цара честитога па јој не да гњиздо да развија.“  Метафора: „Снао Јело, неношено злато!“  </vt:lpstr>
      <vt:lpstr>Хвала на пажњи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</dc:title>
  <dc:creator>user</dc:creator>
  <cp:lastModifiedBy>Biljana Knezevic</cp:lastModifiedBy>
  <cp:revision>23</cp:revision>
  <dcterms:created xsi:type="dcterms:W3CDTF">2016-11-26T11:20:27Z</dcterms:created>
  <dcterms:modified xsi:type="dcterms:W3CDTF">2016-11-28T22:49:45Z</dcterms:modified>
</cp:coreProperties>
</file>